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69" r:id="rId3"/>
    <p:sldId id="256" r:id="rId4"/>
    <p:sldId id="279" r:id="rId5"/>
    <p:sldId id="280" r:id="rId6"/>
    <p:sldId id="281" r:id="rId7"/>
    <p:sldId id="264" r:id="rId8"/>
    <p:sldId id="275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8" autoAdjust="0"/>
    <p:restoredTop sz="90249" autoAdjust="0"/>
  </p:normalViewPr>
  <p:slideViewPr>
    <p:cSldViewPr snapToGrid="0" snapToObjects="1" showGuides="1">
      <p:cViewPr varScale="1">
        <p:scale>
          <a:sx n="93" d="100"/>
          <a:sy n="93" d="100"/>
        </p:scale>
        <p:origin x="-104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B19B5-A6F8-A54A-A4FB-5D5EFEA47C7D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55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5200" b="1" dirty="0" smtClean="0"/>
              <a:t>Stay engaged. Take </a:t>
            </a:r>
            <a:r>
              <a:rPr lang="en-US" sz="5200" b="1" dirty="0"/>
              <a:t>n</a:t>
            </a:r>
            <a:r>
              <a:rPr lang="en-US" sz="5200" b="1" dirty="0" smtClean="0"/>
              <a:t>otes as you watch videos.</a:t>
            </a:r>
            <a:endParaRPr lang="en-US" sz="5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00" b="7562"/>
          <a:stretch/>
        </p:blipFill>
        <p:spPr>
          <a:xfrm>
            <a:off x="1" y="1720806"/>
            <a:ext cx="5032002" cy="4409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35" y="1399628"/>
            <a:ext cx="3075918" cy="1499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31625" b="34751"/>
          <a:stretch/>
        </p:blipFill>
        <p:spPr>
          <a:xfrm rot="5400000">
            <a:off x="2877296" y="3700115"/>
            <a:ext cx="5343741" cy="7427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110" y="3079530"/>
            <a:ext cx="3170890" cy="1585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531" y="4664975"/>
            <a:ext cx="2866128" cy="19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1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057" y="899276"/>
            <a:ext cx="2931646" cy="34334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8228" y="1082156"/>
            <a:ext cx="3050043" cy="3005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3700"/>
            <a:ext cx="318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Potentiometers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9269" y="577055"/>
            <a:ext cx="66558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Potentiometers</a:t>
            </a:r>
            <a:r>
              <a:rPr lang="en-US" sz="2600" dirty="0" smtClean="0"/>
              <a:t> convert angle into a resistance.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876" y="4320440"/>
            <a:ext cx="6019800" cy="224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6937" y="3958937"/>
            <a:ext cx="49325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Works like a voltage divider!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49785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1482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Semiconductor Devices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09" y="1151997"/>
            <a:ext cx="2347504" cy="51571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16767" y="583918"/>
            <a:ext cx="228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Diodes and LEDs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63" y="3826609"/>
            <a:ext cx="2701137" cy="27011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59063" y="583918"/>
            <a:ext cx="158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Transistors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181402" y="1151997"/>
            <a:ext cx="2962598" cy="2544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3403" y="589607"/>
            <a:ext cx="173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Solar Panels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1825" r="25928"/>
          <a:stretch/>
        </p:blipFill>
        <p:spPr>
          <a:xfrm>
            <a:off x="152400" y="1206499"/>
            <a:ext cx="2665971" cy="5102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24012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Logic Circuits</a:t>
            </a:r>
            <a:endParaRPr lang="en-US" sz="3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1416268"/>
            <a:ext cx="8923256" cy="3052957"/>
            <a:chOff x="0" y="818746"/>
            <a:chExt cx="8923256" cy="3052957"/>
          </a:xfrm>
        </p:grpSpPr>
        <p:sp>
          <p:nvSpPr>
            <p:cNvPr id="16" name="TextBox 15"/>
            <p:cNvSpPr txBox="1"/>
            <p:nvPr/>
          </p:nvSpPr>
          <p:spPr>
            <a:xfrm>
              <a:off x="277881" y="818746"/>
              <a:ext cx="1396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AND gate</a:t>
              </a:r>
              <a:endParaRPr lang="en-US" sz="2400" b="1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4278" b="22866"/>
            <a:stretch/>
          </p:blipFill>
          <p:spPr>
            <a:xfrm>
              <a:off x="2783385" y="870563"/>
              <a:ext cx="2273300" cy="281146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49599" r="71834" b="26429"/>
            <a:stretch/>
          </p:blipFill>
          <p:spPr>
            <a:xfrm>
              <a:off x="0" y="1846829"/>
              <a:ext cx="1892300" cy="85244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54064" t="19286" r="2647"/>
            <a:stretch/>
          </p:blipFill>
          <p:spPr>
            <a:xfrm>
              <a:off x="6014956" y="1001503"/>
              <a:ext cx="2908300" cy="2870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930745" y="2265269"/>
              <a:ext cx="3118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X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39260" y="2889054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44881" y="1770169"/>
              <a:ext cx="2950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Z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9055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6434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Logic Circuits – 2 bit adder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47" y="589607"/>
            <a:ext cx="6454973" cy="60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9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31241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Amplifier Circuits</a:t>
            </a:r>
            <a:endParaRPr lang="en-US" sz="3200" b="1" dirty="0"/>
          </a:p>
        </p:txBody>
      </p:sp>
      <p:pic>
        <p:nvPicPr>
          <p:cNvPr id="5" name="Picture 4" descr="Op_Amp_Dunns_Book.pdf"/>
          <p:cNvPicPr>
            <a:picLocks noChangeAspect="1"/>
          </p:cNvPicPr>
          <p:nvPr/>
        </p:nvPicPr>
        <p:blipFill>
          <a:blip r:embed="rId2"/>
          <a:srcRect b="3945"/>
          <a:stretch>
            <a:fillRect/>
          </a:stretch>
        </p:blipFill>
        <p:spPr>
          <a:xfrm>
            <a:off x="391492" y="625128"/>
            <a:ext cx="8174885" cy="60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885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Integrated Circuits (I.C.s)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8348" y="604026"/>
            <a:ext cx="457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Wafers are diced up and packaged as IC chips.</a:t>
            </a:r>
            <a:endParaRPr lang="en-US" sz="2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319"/>
            <a:ext cx="4720347" cy="29187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8683" y="4384254"/>
            <a:ext cx="3581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DIP – “Dual inline package”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553" y="723494"/>
            <a:ext cx="3861918" cy="28788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347" y="3764198"/>
            <a:ext cx="4063771" cy="2706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 l="22052" r="24559" b="9978"/>
          <a:stretch>
            <a:fillRect/>
          </a:stretch>
        </p:blipFill>
        <p:spPr>
          <a:xfrm>
            <a:off x="1455706" y="4845919"/>
            <a:ext cx="1628719" cy="18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23811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Moore’s Law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754" b="3618"/>
          <a:stretch/>
        </p:blipFill>
        <p:spPr>
          <a:xfrm>
            <a:off x="584357" y="1018595"/>
            <a:ext cx="7630598" cy="5872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886" y="540120"/>
            <a:ext cx="75444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We can print over 1 billion transistors on a single chip!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1696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2052" r="24559" b="9978"/>
          <a:stretch>
            <a:fillRect/>
          </a:stretch>
        </p:blipFill>
        <p:spPr>
          <a:xfrm>
            <a:off x="658458" y="480572"/>
            <a:ext cx="1864606" cy="2092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7841" y="1080798"/>
            <a:ext cx="4877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Silicon IC chips are encased in plastic.</a:t>
            </a:r>
          </a:p>
          <a:p>
            <a:r>
              <a:rPr lang="en-US" sz="2400" dirty="0" smtClean="0"/>
              <a:t>Can be treated as a “Black Box”.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31"/>
            <a:ext cx="32966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A8 – Electronics III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58" y="2464701"/>
            <a:ext cx="7827084" cy="4285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105</Words>
  <Application>Microsoft Macintosh PowerPoint</Application>
  <PresentationFormat>On-screen Show (4:3)</PresentationFormat>
  <Paragraphs>23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Stay engaged. Take notes as you watch videos.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Rumbach</dc:creator>
  <cp:lastModifiedBy>Paul Rumbach</cp:lastModifiedBy>
  <cp:revision>51</cp:revision>
  <cp:lastPrinted>2018-03-05T22:48:47Z</cp:lastPrinted>
  <dcterms:created xsi:type="dcterms:W3CDTF">2015-02-16T18:00:21Z</dcterms:created>
  <dcterms:modified xsi:type="dcterms:W3CDTF">2020-03-17T13:45:00Z</dcterms:modified>
</cp:coreProperties>
</file>